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91" r:id="rId5"/>
    <p:sldId id="259" r:id="rId6"/>
    <p:sldId id="260" r:id="rId7"/>
    <p:sldId id="261" r:id="rId8"/>
    <p:sldId id="269" r:id="rId9"/>
    <p:sldId id="270" r:id="rId10"/>
    <p:sldId id="262" r:id="rId11"/>
    <p:sldId id="268" r:id="rId12"/>
    <p:sldId id="278" r:id="rId13"/>
    <p:sldId id="287" r:id="rId14"/>
    <p:sldId id="298" r:id="rId15"/>
    <p:sldId id="280" r:id="rId16"/>
    <p:sldId id="288" r:id="rId17"/>
    <p:sldId id="289" r:id="rId18"/>
    <p:sldId id="290" r:id="rId19"/>
    <p:sldId id="265" r:id="rId20"/>
    <p:sldId id="273" r:id="rId21"/>
    <p:sldId id="297" r:id="rId22"/>
    <p:sldId id="282" r:id="rId23"/>
    <p:sldId id="277" r:id="rId24"/>
    <p:sldId id="276" r:id="rId25"/>
    <p:sldId id="275" r:id="rId26"/>
    <p:sldId id="292" r:id="rId27"/>
    <p:sldId id="283" r:id="rId28"/>
    <p:sldId id="286" r:id="rId29"/>
    <p:sldId id="294" r:id="rId30"/>
    <p:sldId id="274" r:id="rId31"/>
    <p:sldId id="267" r:id="rId32"/>
    <p:sldId id="284" r:id="rId33"/>
    <p:sldId id="272" r:id="rId34"/>
    <p:sldId id="271" r:id="rId35"/>
    <p:sldId id="263" r:id="rId36"/>
    <p:sldId id="296" r:id="rId37"/>
    <p:sldId id="279" r:id="rId38"/>
    <p:sldId id="28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52"/>
    <p:restoredTop sz="96711"/>
  </p:normalViewPr>
  <p:slideViewPr>
    <p:cSldViewPr snapToGrid="0" snapToObjects="1">
      <p:cViewPr varScale="1">
        <p:scale>
          <a:sx n="131" d="100"/>
          <a:sy n="131" d="100"/>
        </p:scale>
        <p:origin x="1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tiff>
</file>

<file path=ppt/media/image10.tiff>
</file>

<file path=ppt/media/image11.tiff>
</file>

<file path=ppt/media/image12.png>
</file>

<file path=ppt/media/image13.jpeg>
</file>

<file path=ppt/media/image14.tiff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21.png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7814-3B95-9641-80FF-66F29DFF785A}" type="datetimeFigureOut">
              <a:rPr lang="en-US" smtClean="0"/>
              <a:t>8/23/21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FDFD-46FD-2142-A3B2-5F563D22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0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“code smell” is an actual technical term!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~/n/employees/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MatthieuHarbich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/generative/</a:t>
            </a:r>
            <a:br>
              <a:rPr lang="en-US" dirty="0"/>
            </a:br>
            <a:r>
              <a:rPr lang="en-US" dirty="0"/>
              <a:t>Open Generative%20model%20-%20Mixture%20of%20gaussians_EM_markovModels_soft_clustering-plotLH-C%2BCLEAN-LH_TEST-4k-Copy1.ipynb</a:t>
            </a:r>
          </a:p>
          <a:p>
            <a:r>
              <a:rPr lang="en-US" dirty="0"/>
              <a:t>Then open any other with similar name</a:t>
            </a:r>
          </a:p>
          <a:p>
            <a:endParaRPr lang="en-US" dirty="0"/>
          </a:p>
          <a:p>
            <a:r>
              <a:rPr lang="en-US" dirty="0"/>
              <a:t>It smells like you need a Python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constructs are not very common in scientific code, and you don’t actually ”need” them. But the same is true of functions!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0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94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that belongs together, example of things that go in two different classes: parameters of an experiment and results of the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19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180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97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55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34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C5694-4A82-2C4A-8492-A91F48506B5B}" type="datetime1">
              <a:rPr lang="de-CH" smtClean="0"/>
              <a:t>23.08.21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D5B1E-5A43-4B44-B46E-3DAD6D094A5C}" type="datetime1">
              <a:rPr lang="de-CH" smtClean="0"/>
              <a:t>23.08.21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A6E9-5A51-7C41-8761-0496ABAF3CF5}" type="datetime1">
              <a:rPr lang="de-CH" smtClean="0"/>
              <a:t>23.08.21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365126"/>
            <a:ext cx="11487807" cy="9533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9B99B-B7C7-224D-8D05-193DB52C1638}" type="datetime1">
              <a:rPr lang="de-CH" smtClean="0"/>
              <a:t>23.08.21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1818-1E1D-0B48-8A42-8606381CE064}" type="datetime1">
              <a:rPr lang="de-CH" smtClean="0"/>
              <a:t>23.08.21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0B05-76B7-5540-BDEE-85F2E08A2A8B}" type="datetime1">
              <a:rPr lang="de-CH" smtClean="0"/>
              <a:t>23.08.21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07DEC-3C1A-1941-A10C-DC7F021C2D43}" type="datetime1">
              <a:rPr lang="de-CH" smtClean="0"/>
              <a:t>23.08.21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CD41-C491-A445-BBB7-869B73DDEC61}" type="datetime1">
              <a:rPr lang="de-CH" smtClean="0"/>
              <a:t>23.08.21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2F6E-D7B0-C046-A681-CF824515DBDB}" type="datetime1">
              <a:rPr lang="de-CH" smtClean="0"/>
              <a:t>23.08.21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781D2-91C3-304E-ADA3-78161F402172}" type="datetime1">
              <a:rPr lang="de-CH" smtClean="0"/>
              <a:t>23.08.21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0AED2-C86B-874B-B6A1-F116D7A09E71}" type="datetime1">
              <a:rPr lang="de-CH" smtClean="0"/>
              <a:t>23.08.21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5516"/>
            <a:ext cx="10515600" cy="4571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5E1A2-1DE7-1D4B-93B7-AC2327C3E9F6}" type="datetime1">
              <a:rPr lang="de-CH" smtClean="0"/>
              <a:t>23.08.21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August 2021, v. 3.0,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92869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tiff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9144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6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505636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505636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90082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319109D-E021-C541-ACF5-92B6BB21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0A920-04A6-2D44-A73E-73DD22789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Context managers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598FC-C531-8444-A6F6-18DEC1AAE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203948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F3DE8-A101-CF49-B3C6-444515ED7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923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Microscopes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FF760-6DB9-3B4A-951D-B999EFAE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FE4BE0-7275-824A-93F5-373383991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1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642" y="1504885"/>
            <a:ext cx="5147865" cy="39783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1C15E3-27E1-1A40-AADB-992F1F516F15}"/>
              </a:ext>
            </a:extLst>
          </p:cNvPr>
          <p:cNvSpPr/>
          <p:nvPr/>
        </p:nvSpPr>
        <p:spPr>
          <a:xfrm>
            <a:off x="9750056" y="3834956"/>
            <a:ext cx="22126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This scanning electron microscope (SEM) image shows a soma with dendrites (and their spines) radiating from it. </a:t>
            </a:r>
            <a:r>
              <a:rPr lang="en-US" sz="1400" dirty="0">
                <a:solidFill>
                  <a:srgbClr val="1A1A1A"/>
                </a:solidFill>
                <a:latin typeface="-apple-system"/>
              </a:rPr>
              <a:t>[2]</a:t>
            </a:r>
            <a:endParaRPr lang="en-CH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307062-53C9-CD45-B5EE-043B805D1189}"/>
              </a:ext>
            </a:extLst>
          </p:cNvPr>
          <p:cNvSpPr/>
          <p:nvPr/>
        </p:nvSpPr>
        <p:spPr>
          <a:xfrm>
            <a:off x="147145" y="6277302"/>
            <a:ext cx="85095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H" sz="1400" dirty="0">
                <a:solidFill>
                  <a:schemeClr val="bg1">
                    <a:lumMod val="50000"/>
                  </a:schemeClr>
                </a:solidFill>
              </a:rPr>
              <a:t>[1] https://www.britannica.com/technology/scanning-electron-microscope</a:t>
            </a:r>
          </a:p>
          <a:p>
            <a:r>
              <a:rPr lang="en-CH" sz="1400" dirty="0">
                <a:solidFill>
                  <a:schemeClr val="bg1">
                    <a:lumMod val="50000"/>
                  </a:schemeClr>
                </a:solidFill>
              </a:rPr>
              <a:t>[2]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Thomas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Deerinck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 and Mark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Ellisman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, 2009</a:t>
            </a:r>
            <a:endParaRPr lang="en-CH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1B530CF4-2E3E-6D49-99D6-29E0BBB20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63706"/>
            <a:ext cx="3483934" cy="253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D960130-11A3-2B45-B413-2985DA6AEEF8}"/>
              </a:ext>
            </a:extLst>
          </p:cNvPr>
          <p:cNvSpPr/>
          <p:nvPr/>
        </p:nvSpPr>
        <p:spPr>
          <a:xfrm>
            <a:off x="9750056" y="963706"/>
            <a:ext cx="204255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1A1A1A"/>
                </a:solidFill>
                <a:latin typeface="-apple-system"/>
              </a:rPr>
              <a:t>Computer-colored micrograph of the scales of a tortoiseshell butterfly wing created using a scanning electron microscope. [1]</a:t>
            </a:r>
            <a:endParaRPr lang="en-CH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C6E9B5-9BE0-8049-AB9E-3027AE39474F}"/>
              </a:ext>
            </a:extLst>
          </p:cNvPr>
          <p:cNvSpPr/>
          <p:nvPr/>
        </p:nvSpPr>
        <p:spPr>
          <a:xfrm>
            <a:off x="492642" y="5483255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Libre Franklin"/>
              </a:rPr>
              <a:t>JEOL JEM 2100 Plus</a:t>
            </a:r>
            <a:r>
              <a:rPr lang="en-CH" sz="1600" dirty="0">
                <a:solidFill>
                  <a:srgbClr val="333333"/>
                </a:solidFill>
                <a:latin typeface="Libre Franklin"/>
              </a:rPr>
              <a:t>, available for booking at EPFL</a:t>
            </a:r>
            <a:endParaRPr lang="en-US" sz="1600" dirty="0">
              <a:solidFill>
                <a:srgbClr val="333333"/>
              </a:solidFill>
              <a:latin typeface="Libre Franklin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46198A-3A93-2E4C-A84A-4C3AC54A6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34956"/>
            <a:ext cx="3483934" cy="24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7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Microscopes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FF760-6DB9-3B4A-951D-B999EFAE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pic>
        <p:nvPicPr>
          <p:cNvPr id="1026" name="Picture 2" descr="scanning electron microscope | Definition, Images, Uses, Advantages, &amp;amp;  Facts | Britannica">
            <a:extLst>
              <a:ext uri="{FF2B5EF4-FFF2-40B4-BE49-F238E27FC236}">
                <a16:creationId xmlns:a16="http://schemas.microsoft.com/office/drawing/2014/main" id="{5050A5CE-4CED-8446-B462-39CFE3B09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53" y="1318437"/>
            <a:ext cx="4944139" cy="4944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93CC5F-6202-354B-89A8-592BBA61777B}"/>
              </a:ext>
            </a:extLst>
          </p:cNvPr>
          <p:cNvSpPr txBox="1"/>
          <p:nvPr/>
        </p:nvSpPr>
        <p:spPr>
          <a:xfrm>
            <a:off x="6064469" y="1318437"/>
            <a:ext cx="566397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/>
              <a:t>Electron microscopes use a beam of electrons instead of light. </a:t>
            </a:r>
          </a:p>
          <a:p>
            <a:endParaRPr lang="en-CH" sz="2000" dirty="0"/>
          </a:p>
          <a:p>
            <a:r>
              <a:rPr lang="en-CH" sz="2000" dirty="0"/>
              <a:t>For our purposes, here’s how the microscope works:</a:t>
            </a:r>
          </a:p>
          <a:p>
            <a:pPr marL="342900" indent="-342900">
              <a:buFontTx/>
              <a:buChar char="-"/>
            </a:pPr>
            <a:r>
              <a:rPr lang="en-CH" sz="2000" dirty="0"/>
              <a:t>Before starting, we need to insert our sample in the microscope through a robotic arm</a:t>
            </a:r>
            <a:br>
              <a:rPr lang="en-CH" sz="2000" dirty="0"/>
            </a:br>
            <a:endParaRPr lang="en-CH" sz="2000" dirty="0"/>
          </a:p>
          <a:p>
            <a:pPr marL="342900" indent="-342900">
              <a:buFontTx/>
              <a:buChar char="-"/>
            </a:pPr>
            <a:r>
              <a:rPr lang="en-CH" sz="2000" dirty="0"/>
              <a:t>Then we activate a vacuum pump so that the electrons do not bounce off the air</a:t>
            </a:r>
            <a:br>
              <a:rPr lang="en-CH" sz="2000" dirty="0"/>
            </a:br>
            <a:endParaRPr lang="en-CH" sz="2000" dirty="0"/>
          </a:p>
          <a:p>
            <a:pPr marL="342900" indent="-342900">
              <a:buFontTx/>
              <a:buChar char="-"/>
            </a:pPr>
            <a:r>
              <a:rPr lang="en-CH" sz="2000" dirty="0"/>
              <a:t>We let the microscope scan the sample</a:t>
            </a:r>
            <a:br>
              <a:rPr lang="en-CH" sz="2000" dirty="0"/>
            </a:br>
            <a:endParaRPr lang="en-CH" sz="2000" dirty="0"/>
          </a:p>
          <a:p>
            <a:pPr marL="342900" indent="-342900">
              <a:buFontTx/>
              <a:buChar char="-"/>
            </a:pPr>
            <a:r>
              <a:rPr lang="en-CH" sz="2000" dirty="0"/>
              <a:t>Finally, we need to switch off the vacuum pump and remove the sample so that other people can use it next </a:t>
            </a:r>
          </a:p>
        </p:txBody>
      </p:sp>
    </p:spTree>
    <p:extLst>
      <p:ext uri="{BB962C8B-B14F-4D97-AF65-F5344CB8AC3E}">
        <p14:creationId xmlns:p14="http://schemas.microsoft.com/office/powerpoint/2010/main" val="920049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“context managers”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6BEE-CDA5-D244-83D5-A1FD5FF43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358414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Context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managers eliminate the smell of repeatedly setting up and cleaning up an environment in which code needs to run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E5777-8FD0-DA42-87DD-F54FB21C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3024459"/>
            <a:ext cx="5689600" cy="279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B602F08-A479-7643-BDD3-3192E0818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60192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0D78-D018-1948-AC55-F3B44F5D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FYI: most general way of defining context manger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DF05B-3C9C-5D45-860F-F820E28B2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@</a:t>
            </a:r>
            <a:r>
              <a:rPr lang="en-US" dirty="0" err="1">
                <a:latin typeface="Courier" pitchFamily="2" charset="0"/>
              </a:rPr>
              <a:t>contextmanager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is a shortcut for writing a class with magic methods </a:t>
            </a:r>
            <a:r>
              <a:rPr lang="en-US" dirty="0">
                <a:latin typeface="Courier" pitchFamily="2" charset="0"/>
              </a:rPr>
              <a:t>__enter__ </a:t>
            </a:r>
            <a:r>
              <a:rPr lang="en-US" dirty="0"/>
              <a:t>and </a:t>
            </a:r>
            <a:r>
              <a:rPr lang="en-US" dirty="0">
                <a:latin typeface="Courier" pitchFamily="2" charset="0"/>
              </a:rPr>
              <a:t>__exit__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31C65A-669F-4843-8A30-BEAC92E1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69426"/>
            <a:ext cx="6045200" cy="34163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9875CBF-F37C-B844-BEBD-A8C94237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51303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classes (an introduction)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3E2C8-05C7-B647-9AA7-DAEDE9191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71815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You’re here because you started feeling the “code smell”</a:t>
            </a:r>
          </a:p>
          <a:p>
            <a:endParaRPr lang="en-US" dirty="0"/>
          </a:p>
          <a:p>
            <a:r>
              <a:rPr lang="en-US" dirty="0"/>
              <a:t>Scientists in the wild tend to write this… </a:t>
            </a:r>
          </a:p>
          <a:p>
            <a:r>
              <a:rPr lang="en-US" dirty="0"/>
              <a:t>What is the smell of the code in the notebooks?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6379C-C1A1-E344-8590-5D67A8F55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3395"/>
            <a:ext cx="3876907" cy="2584605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4E19556-EDD6-5F43-8C75-FAF7FA4BB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BE6459-BCFF-A246-A10B-50E7C7B5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77428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“classes”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FF760-6DB9-3B4A-951D-B999EFAE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704719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used to get rid of set of parameters that belong together and are passed over and over to a set of functions</a:t>
            </a:r>
          </a:p>
          <a:p>
            <a:r>
              <a:rPr lang="en-US" dirty="0"/>
              <a:t>Classes are templates for bundles of data and “methods”, i.e. functions that have access to the data stored in an instance</a:t>
            </a:r>
          </a:p>
          <a:p>
            <a:r>
              <a:rPr lang="en-US" dirty="0"/>
              <a:t>A ”class method” is used to build an instance in some alternative way, e.g. using data from a file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1F0F2-1D1E-BF4E-A880-057186EFA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227235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158BDB-D2F3-8E43-9BA0-BF42224F2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1" y="1342914"/>
            <a:ext cx="10874765" cy="5351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55C078-252B-AD44-A013-CD733247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 structure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4223BB9C-83D7-254C-82EA-1C500CC136E6}"/>
              </a:ext>
            </a:extLst>
          </p:cNvPr>
          <p:cNvSpPr/>
          <p:nvPr/>
        </p:nvSpPr>
        <p:spPr>
          <a:xfrm>
            <a:off x="4991927" y="1489670"/>
            <a:ext cx="378691" cy="114530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AF074-97C2-2E49-AA21-3FE8DD76C80B}"/>
              </a:ext>
            </a:extLst>
          </p:cNvPr>
          <p:cNvSpPr txBox="1"/>
          <p:nvPr/>
        </p:nvSpPr>
        <p:spPr>
          <a:xfrm>
            <a:off x="5555345" y="1600659"/>
            <a:ext cx="3075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constructor is used to first populate an instance, called by convention “self”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5176A228-0673-964F-829A-4D8E30EAEB4E}"/>
              </a:ext>
            </a:extLst>
          </p:cNvPr>
          <p:cNvSpPr/>
          <p:nvPr/>
        </p:nvSpPr>
        <p:spPr>
          <a:xfrm>
            <a:off x="5895442" y="2802852"/>
            <a:ext cx="378691" cy="198686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B98BC-05DD-2B4B-BA9D-781CE13DC74B}"/>
              </a:ext>
            </a:extLst>
          </p:cNvPr>
          <p:cNvSpPr txBox="1"/>
          <p:nvPr/>
        </p:nvSpPr>
        <p:spPr>
          <a:xfrm>
            <a:off x="6437088" y="3267007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can define “methods”, i.e. functions that have access to the data stored in an instance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6B810C7F-B519-D648-B9C4-AF53D47A0CBA}"/>
              </a:ext>
            </a:extLst>
          </p:cNvPr>
          <p:cNvSpPr/>
          <p:nvPr/>
        </p:nvSpPr>
        <p:spPr>
          <a:xfrm>
            <a:off x="7214509" y="5050308"/>
            <a:ext cx="378691" cy="92594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3CD70-2D35-D449-9C82-30356F5E003F}"/>
              </a:ext>
            </a:extLst>
          </p:cNvPr>
          <p:cNvSpPr txBox="1"/>
          <p:nvPr/>
        </p:nvSpPr>
        <p:spPr>
          <a:xfrm>
            <a:off x="7697763" y="5039422"/>
            <a:ext cx="3877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”class method” can be used to build an instance in some alternative way, e.g. using data from a file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E09457AE-9DE0-DF4C-A045-2D7C7E6AC2DA}"/>
              </a:ext>
            </a:extLst>
          </p:cNvPr>
          <p:cNvSpPr/>
          <p:nvPr/>
        </p:nvSpPr>
        <p:spPr>
          <a:xfrm>
            <a:off x="4662636" y="6231739"/>
            <a:ext cx="378691" cy="46297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B31547-8715-5A41-B51D-44D1261177E2}"/>
              </a:ext>
            </a:extLst>
          </p:cNvPr>
          <p:cNvSpPr txBox="1"/>
          <p:nvPr/>
        </p:nvSpPr>
        <p:spPr>
          <a:xfrm>
            <a:off x="5065281" y="6130613"/>
            <a:ext cx="4035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how you create instances from the constructor or a class method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9967B-211D-A145-B9F6-B1F341FD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736005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0BA4-8A7E-AE4A-8DE4-B42744A7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to a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75AFE-709A-014F-990B-3CED0A797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10515600" cy="49655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YES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Data that always belongs together: better create several simple classes than one class that contains everything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load/save data, create data bundle in different ways (factory methods)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update the bundled data</a:t>
            </a:r>
          </a:p>
          <a:p>
            <a:r>
              <a:rPr lang="en-US" dirty="0">
                <a:solidFill>
                  <a:srgbClr val="C00000"/>
                </a:solidFill>
              </a:rPr>
              <a:t>NO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Methods to visualize data: follow the Model-View pattern.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You will want to visualize the data in many different ways, better have separate utility visualization functions that take one of the instances as input and visualize them.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Similarly, anything for which you can imagine to write 5 different variants depending on your mood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942EA-3241-A344-B1F7-4D460BBC4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557205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21185E-3C12-E14E-B806-EC1B40D82E08}"/>
              </a:ext>
            </a:extLst>
          </p:cNvPr>
          <p:cNvGrpSpPr/>
          <p:nvPr/>
        </p:nvGrpSpPr>
        <p:grpSpPr>
          <a:xfrm>
            <a:off x="5673995" y="1318438"/>
            <a:ext cx="4569771" cy="2031325"/>
            <a:chOff x="872024" y="1318438"/>
            <a:chExt cx="4569771" cy="20313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list_of_data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'TYPE1':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type1_bar(data)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'TYPE2':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type2_bar(data)      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1823504" y="1925033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6F6890C-D70A-324F-95F8-721565DB8D2B}"/>
                </a:ext>
              </a:extLst>
            </p:cNvPr>
            <p:cNvSpPr/>
            <p:nvPr/>
          </p:nvSpPr>
          <p:spPr>
            <a:xfrm>
              <a:off x="1823504" y="2796542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923330"/>
            <a:chOff x="872024" y="1318438"/>
            <a:chExt cx="4569771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instances: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instance.foo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instance.bar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692"/>
              <a:ext cx="2323238" cy="576075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845589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 – simple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646332"/>
            <a:chOff x="872024" y="1318438"/>
            <a:chExt cx="4569771" cy="64633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instance.area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468"/>
              <a:ext cx="2857660" cy="299302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6BB8F4C-2E03-EF48-A432-151F648B2A39}"/>
              </a:ext>
            </a:extLst>
          </p:cNvPr>
          <p:cNvGrpSpPr/>
          <p:nvPr/>
        </p:nvGrpSpPr>
        <p:grpSpPr>
          <a:xfrm>
            <a:off x="5673995" y="1318438"/>
            <a:ext cx="4569771" cy="1497156"/>
            <a:chOff x="5673995" y="1318438"/>
            <a:chExt cx="4569771" cy="14971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5673995" y="1318438"/>
              <a:ext cx="456977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‘SQUARE':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area_square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‘CIRCLE':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area_circle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6721514" y="1920332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4E96E3-9BA9-BC46-B2C8-1B0C3ED169CA}"/>
                </a:ext>
              </a:extLst>
            </p:cNvPr>
            <p:cNvSpPr/>
            <p:nvPr/>
          </p:nvSpPr>
          <p:spPr>
            <a:xfrm>
              <a:off x="6721514" y="2517120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2037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0.0066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036F10-3ABC-A84C-9C9F-9F9C95E0B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13522" cy="2783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C38351-F844-754F-9B9D-785727D9E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5" cy="29666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65B3B8-52D0-6740-8F3D-0A75DEBFFECD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5F51A-F019-F745-8D8D-26644991F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822274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6E99F2-A194-0242-9C67-3E7818B4F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29931" cy="2733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164370-17F3-E641-8332-E85828AB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6" cy="2966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0.6144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16EF8D-4AB3-4345-88EC-83040F135752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EF3C1-A6E4-1143-AB10-C5B47877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947454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Keep your nose ready!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995885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63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036" y="3727478"/>
            <a:ext cx="3617522" cy="2699495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C6488-8662-EF4D-BA38-CF7435DE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1B49-242E-5845-9D35-B5E0967A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61FB91-0E0B-8D49-A0DB-42D3F9531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74" y="2243635"/>
            <a:ext cx="2446883" cy="321488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9660E0F-07B7-6846-9D86-F7651434FC2E}"/>
              </a:ext>
            </a:extLst>
          </p:cNvPr>
          <p:cNvGrpSpPr/>
          <p:nvPr/>
        </p:nvGrpSpPr>
        <p:grpSpPr>
          <a:xfrm>
            <a:off x="7125651" y="2532088"/>
            <a:ext cx="2160976" cy="2654359"/>
            <a:chOff x="6802266" y="2822019"/>
            <a:chExt cx="2160976" cy="26543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7699DB-2489-5D42-ABC3-145044918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02266" y="2822019"/>
              <a:ext cx="2138440" cy="2138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ED70B53-16BB-8741-94B1-713E2902F6B3}"/>
                </a:ext>
              </a:extLst>
            </p:cNvPr>
            <p:cNvSpPr/>
            <p:nvPr/>
          </p:nvSpPr>
          <p:spPr>
            <a:xfrm>
              <a:off x="6802266" y="5014713"/>
              <a:ext cx="216097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/>
                <a:t>realpython.com</a:t>
              </a:r>
              <a:endParaRPr lang="en-US" sz="2400" dirty="0"/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05A60-704A-194D-9A1C-E0795027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186237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AC237-5290-1340-9598-42A814BA3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042021-44B5-CF40-AE4E-2E4DC528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502469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0A16-7F79-7C41-BF7B-6F6B6F90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smell at the time: generators first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1B71D-AB0C-E446-8140-85D2EE30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5966625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7CF06E5-4231-CF4A-A8C7-5CEB56ACE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864608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5C15EC-3542-8644-B8EB-14EC98F4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B1F89C-CAB5-014B-96AB-43490BCC4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80" y="1436799"/>
            <a:ext cx="11106248" cy="430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279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017270" y="4358430"/>
            <a:ext cx="96926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This is actually what we’d like to write: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Extract each for-loop step in a reusable element and give it a nice name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Do all of this without actually loading all the data in memory for the intermediate steps!</a:t>
            </a:r>
          </a:p>
          <a:p>
            <a:endParaRPr lang="en-US" sz="2400" dirty="0"/>
          </a:p>
          <a:p>
            <a:r>
              <a:rPr lang="en-US" sz="2400" dirty="0"/>
              <a:t>Let’s get there step by step…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3DC19-BF53-854D-94E7-2358F1B3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86B1E-4584-6949-812C-750717B18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55" y="2605809"/>
            <a:ext cx="10778269" cy="4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5865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“generators”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2418A-EC2E-184A-9565-09715F0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846348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Generators are used to get rid of repetitive loops, often nested ”for” loops followed by filtering of the data</a:t>
            </a:r>
          </a:p>
          <a:p>
            <a:r>
              <a:rPr lang="en-US" dirty="0"/>
              <a:t>Generators return one item at the time, the list of items does not need to be in memory</a:t>
            </a:r>
          </a:p>
          <a:p>
            <a:r>
              <a:rPr lang="en-US" dirty="0"/>
              <a:t>A generator is defined as a function containing the keyword ”yield”: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93FF0-C596-664F-8FA9-96CC99A1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4236027"/>
            <a:ext cx="8648700" cy="18034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5806B7-B95A-EF4A-8BD6-6B235C11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746969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29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772" y="3727478"/>
            <a:ext cx="3617522" cy="2699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E14D24-250A-7147-B150-B14E34C55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021" y="479244"/>
            <a:ext cx="4791617" cy="1510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ADAA06-95BE-AC47-AA58-8E070864A7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020" y="2313600"/>
            <a:ext cx="4791617" cy="11472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D1EA2-2635-DC4C-A6B3-BCDCE7CD9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4442" y="3751664"/>
            <a:ext cx="4867195" cy="1311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45ED5-C2C1-D342-96A9-D9B1C769EF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4442" y="5319564"/>
            <a:ext cx="4867195" cy="1107409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527FF0E-3C4C-124C-BE3E-55615CB4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67348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Redundant, not flexible</a:t>
            </a:r>
            <a:r>
              <a:rPr lang="en-US" dirty="0"/>
              <a:t>: an update in one place would need to be duplicated everywhere</a:t>
            </a:r>
          </a:p>
          <a:p>
            <a:r>
              <a:rPr lang="en-US" b="1" dirty="0"/>
              <a:t>Hard to read and test</a:t>
            </a:r>
            <a:r>
              <a:rPr lang="en-US" dirty="0"/>
              <a:t>: the code that performs the interesting computation is mixed with the code that does the repetitive boilerplate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1FEAD-D522-F74A-A75F-EB58BCF7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65031" y="4237463"/>
            <a:ext cx="4926969" cy="262053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A9F5EE-7351-F94C-9D36-CBBBDAD3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580972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b="1" dirty="0"/>
              <a:t>Advanced Python constructs are </a:t>
            </a:r>
            <a:r>
              <a:rPr lang="en-US" b="1"/>
              <a:t>the way </a:t>
            </a:r>
            <a:r>
              <a:rPr lang="en-US" b="1" dirty="0"/>
              <a:t>to get rid of the smell!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E3E31-1842-A343-8EF9-7C6D115F6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23250" y="1059366"/>
            <a:ext cx="3865756" cy="5798634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FA625D5-F5E2-3A4A-AED4-07F85FEC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All the “advanced Python constructs”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9EDDB-D963-A243-890A-316290A1F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006C9C-E37D-3D4C-BE40-D077506C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2021, v. 3.0,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55574</TotalTime>
  <Words>2534</Words>
  <Application>Microsoft Macintosh PowerPoint</Application>
  <PresentationFormat>Widescreen</PresentationFormat>
  <Paragraphs>316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-apple-system</vt:lpstr>
      <vt:lpstr>Arial</vt:lpstr>
      <vt:lpstr>Calibri</vt:lpstr>
      <vt:lpstr>Calibri Light</vt:lpstr>
      <vt:lpstr>Consolas</vt:lpstr>
      <vt:lpstr>Courier</vt:lpstr>
      <vt:lpstr>Libre Franklin</vt:lpstr>
      <vt:lpstr>System Font Regular</vt:lpstr>
      <vt:lpstr>Office Theme</vt:lpstr>
      <vt:lpstr>Python by smell</vt:lpstr>
      <vt:lpstr>What’s this smell?</vt:lpstr>
      <vt:lpstr>What about this smell?</vt:lpstr>
      <vt:lpstr>What about this smell?</vt:lpstr>
      <vt:lpstr>What is wrong with smelly code?</vt:lpstr>
      <vt:lpstr>Objective</vt:lpstr>
      <vt:lpstr>All the “advanced Python constructs” smells</vt:lpstr>
      <vt:lpstr>The smell of context managers</vt:lpstr>
      <vt:lpstr>The smell of classes</vt:lpstr>
      <vt:lpstr>The smell of generators</vt:lpstr>
      <vt:lpstr>The smell of decorators</vt:lpstr>
      <vt:lpstr>One smell at the time: Context managers</vt:lpstr>
      <vt:lpstr>The smell of context managers</vt:lpstr>
      <vt:lpstr>Electron Microscopes</vt:lpstr>
      <vt:lpstr>Electron Microscopes</vt:lpstr>
      <vt:lpstr>Go to “context managers” notebooks</vt:lpstr>
      <vt:lpstr>Recap: Context managers</vt:lpstr>
      <vt:lpstr>FYI: most general way of defining context manger</vt:lpstr>
      <vt:lpstr>One smell at the time: classes (an introduction)</vt:lpstr>
      <vt:lpstr>The smell of classes</vt:lpstr>
      <vt:lpstr>Go to “classes” notebooks</vt:lpstr>
      <vt:lpstr>Recap: Classes</vt:lpstr>
      <vt:lpstr>Recap: Class structure</vt:lpstr>
      <vt:lpstr>What belongs to a class?</vt:lpstr>
      <vt:lpstr>Another smell of classes</vt:lpstr>
      <vt:lpstr>Another smell of classes – simple example</vt:lpstr>
      <vt:lpstr>Real example: sklearn</vt:lpstr>
      <vt:lpstr>Real example: sklearn</vt:lpstr>
      <vt:lpstr>Keep your nose ready!</vt:lpstr>
      <vt:lpstr>Where to go from here…</vt:lpstr>
      <vt:lpstr>Thank you!</vt:lpstr>
      <vt:lpstr>PowerPoint Presentation</vt:lpstr>
      <vt:lpstr>One smell at the time: generators first</vt:lpstr>
      <vt:lpstr>The smell of generators</vt:lpstr>
      <vt:lpstr>Example</vt:lpstr>
      <vt:lpstr>Ideally…</vt:lpstr>
      <vt:lpstr>Go to “generators” notebooks</vt:lpstr>
      <vt:lpstr>Recap: Generators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184</cp:revision>
  <cp:lastPrinted>2019-09-03T16:05:03Z</cp:lastPrinted>
  <dcterms:created xsi:type="dcterms:W3CDTF">2018-07-24T12:49:38Z</dcterms:created>
  <dcterms:modified xsi:type="dcterms:W3CDTF">2021-08-23T14:34:11Z</dcterms:modified>
</cp:coreProperties>
</file>

<file path=docProps/thumbnail.jpeg>
</file>